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5"/>
  </p:notesMasterIdLst>
  <p:sldIdLst>
    <p:sldId id="318" r:id="rId5"/>
    <p:sldId id="319" r:id="rId6"/>
    <p:sldId id="327" r:id="rId7"/>
    <p:sldId id="325" r:id="rId8"/>
    <p:sldId id="330" r:id="rId9"/>
    <p:sldId id="333" r:id="rId10"/>
    <p:sldId id="334" r:id="rId11"/>
    <p:sldId id="322" r:id="rId12"/>
    <p:sldId id="332" r:id="rId13"/>
    <p:sldId id="29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F8F74"/>
    <a:srgbClr val="1D4336"/>
    <a:srgbClr val="E1F7D9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92" y="372"/>
      </p:cViewPr>
      <p:guideLst>
        <p:guide orient="horz" pos="38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3C24-FBEA-46FA-82D6-A51E30667179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47D1-4414-4AF0-B9E0-5295C2003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1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5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9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6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780306" y="260651"/>
            <a:ext cx="7363695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4619">
              <a:defRPr/>
            </a:pPr>
            <a:r>
              <a:rPr lang="ru-RU" sz="1177" b="1" dirty="0" smtClean="0">
                <a:solidFill>
                  <a:prstClr val="white"/>
                </a:solidFill>
              </a:rPr>
              <a:t> </a:t>
            </a:r>
            <a:endParaRPr lang="ru-RU" sz="1177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243" y="260648"/>
            <a:ext cx="6912768" cy="542888"/>
          </a:xfrm>
        </p:spPr>
        <p:txBody>
          <a:bodyPr>
            <a:normAutofit/>
          </a:bodyPr>
          <a:lstStyle>
            <a:lvl1pPr algn="l">
              <a:defRPr sz="117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296655"/>
            <a:ext cx="1149079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693075" y="6525344"/>
            <a:ext cx="4220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1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780306" y="260651"/>
            <a:ext cx="7363695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4619">
              <a:defRPr/>
            </a:pPr>
            <a:r>
              <a:rPr lang="ru-RU" sz="1177" b="1" dirty="0" smtClean="0">
                <a:solidFill>
                  <a:prstClr val="white"/>
                </a:solidFill>
              </a:rPr>
              <a:t> </a:t>
            </a:r>
            <a:endParaRPr lang="ru-RU" sz="1177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243" y="260648"/>
            <a:ext cx="6912768" cy="542888"/>
          </a:xfrm>
        </p:spPr>
        <p:txBody>
          <a:bodyPr>
            <a:normAutofit/>
          </a:bodyPr>
          <a:lstStyle>
            <a:lvl1pPr algn="l">
              <a:defRPr sz="117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296655"/>
            <a:ext cx="1149079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693075" y="6525344"/>
            <a:ext cx="4220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9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7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9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3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23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3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67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780306" y="260651"/>
            <a:ext cx="7363695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4619">
              <a:defRPr/>
            </a:pPr>
            <a:r>
              <a:rPr lang="ru-RU" sz="1177" b="1" dirty="0" smtClean="0">
                <a:solidFill>
                  <a:prstClr val="white"/>
                </a:solidFill>
              </a:rPr>
              <a:t> </a:t>
            </a:r>
            <a:endParaRPr lang="ru-RU" sz="1177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243" y="260648"/>
            <a:ext cx="6912768" cy="542888"/>
          </a:xfrm>
        </p:spPr>
        <p:txBody>
          <a:bodyPr>
            <a:normAutofit/>
          </a:bodyPr>
          <a:lstStyle>
            <a:lvl1pPr algn="l">
              <a:defRPr sz="117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296655"/>
            <a:ext cx="1149079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8693075" y="6525344"/>
            <a:ext cx="4220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3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4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6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57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33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4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0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11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33062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8" indent="-237398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9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9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6330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und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b-forum.ru/" TargetMode="External"/><Relationship Id="rId5" Type="http://schemas.openxmlformats.org/officeDocument/2006/relationships/hyperlink" Target="http://investsp.nb-fund.ru/" TargetMode="External"/><Relationship Id="rId4" Type="http://schemas.openxmlformats.org/officeDocument/2006/relationships/hyperlink" Target="http://konkurs.nb-fun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hyperlink" Target="http://investsp.nb-fun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486916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F8F74"/>
                </a:solidFill>
              </a:rPr>
              <a:t>ПРОГРАММЫ </a:t>
            </a:r>
          </a:p>
          <a:p>
            <a:r>
              <a:rPr lang="ru-RU" sz="2200" b="1" dirty="0">
                <a:solidFill>
                  <a:srgbClr val="3F8F74"/>
                </a:solidFill>
              </a:rPr>
              <a:t>ФИНАНСОВОЙ </a:t>
            </a:r>
          </a:p>
          <a:p>
            <a:r>
              <a:rPr lang="ru-RU" sz="2200" b="1" dirty="0">
                <a:solidFill>
                  <a:srgbClr val="3F8F74"/>
                </a:solidFill>
              </a:rPr>
              <a:t>ПОДДЕРЖКИ СОЦИАЛЬНЫХ </a:t>
            </a:r>
          </a:p>
          <a:p>
            <a:r>
              <a:rPr lang="ru-RU" sz="2200" b="1" dirty="0">
                <a:solidFill>
                  <a:srgbClr val="3F8F74"/>
                </a:solidFill>
              </a:rPr>
              <a:t>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344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47" y="1556792"/>
            <a:ext cx="1450505" cy="5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2420888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Адрес: г. Москва, ул. Знаменка,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д. 8/13, стр. 2</a:t>
            </a: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Контактное лицо: Анна Крошкина, тел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.:  +7 (495) 780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96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71, доб. </a:t>
            </a:r>
            <a:r>
              <a:rPr lang="ru-RU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40-06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Горячая линия: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8 800 333 68 78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www.nb-fund.ru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«Наше будущее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konkurs.nb-fund.ru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проектов «Социальный предприниматель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investsp.nb-fund.ru/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«Прямые инвестиции в социальное предпринимательство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www.nb-forum.ru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Информационно-аналитический портал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«Новый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бизнес: социальное предпринимательство»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72592" y="1240850"/>
            <a:ext cx="4375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«Наше будущее» — первая организация, системно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развивающая социальное предпринимательство в России.</a:t>
            </a:r>
            <a:endParaRPr lang="ru-RU" sz="1200" dirty="0">
              <a:solidFill>
                <a:srgbClr val="3F8F74"/>
              </a:solidFill>
            </a:endParaRPr>
          </a:p>
          <a:p>
            <a:pPr algn="just">
              <a:tabLst>
                <a:tab pos="0" algn="l"/>
                <a:tab pos="633062" algn="l"/>
                <a:tab pos="1266124" algn="l"/>
                <a:tab pos="1899186" algn="l"/>
                <a:tab pos="2532248" algn="l"/>
                <a:tab pos="3165310" algn="l"/>
                <a:tab pos="3798372" algn="l"/>
                <a:tab pos="4431434" algn="l"/>
                <a:tab pos="5064496" algn="l"/>
                <a:tab pos="5697558" algn="l"/>
                <a:tab pos="6330620" algn="l"/>
                <a:tab pos="6963682" algn="l"/>
              </a:tabLst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72594" y="2856598"/>
            <a:ext cx="4375869" cy="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266" algn="l"/>
              </a:tabLst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Деятельность Фонда финансируется из личных средств Учредителя и является выражением его личной гражданской и социальной позиции. </a:t>
            </a: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4422445" y="4960795"/>
            <a:ext cx="4326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Миссия Фонда — выступать в качестве катализатора позитивных социальных изменений в  российском обществе.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72594" y="2073170"/>
            <a:ext cx="4159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создан в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2007 году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по инициативе российского бизнесмена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Вагита Алекперова.</a:t>
            </a:r>
            <a:endParaRPr lang="ru-RU" sz="1200" dirty="0">
              <a:solidFill>
                <a:srgbClr val="3F8F74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727643" y="3927116"/>
            <a:ext cx="3020819" cy="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266" algn="l"/>
              </a:tabLst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стал первой российской организацией, которая входит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266" algn="l"/>
              </a:tabLst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Глобальную сеть социальных инвесторов</a:t>
            </a:r>
            <a:r>
              <a:rPr lang="en-US" sz="12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3F8F74"/>
              </a:solidFill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4554" y="355097"/>
            <a:ext cx="6381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619">
              <a:defRPr/>
            </a:pPr>
            <a:r>
              <a:rPr lang="ru-RU" sz="1400" b="1" dirty="0">
                <a:solidFill>
                  <a:prstClr val="white"/>
                </a:solidFill>
              </a:rPr>
              <a:t>О ФОНДЕ РЕГИОНАЛЬНЫХ СОЦИАЛЬНЫХ ПРОГРАММ «НАШЕ БУДУЩЕЕ»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1214365"/>
            <a:ext cx="2996643" cy="4203985"/>
            <a:chOff x="416495" y="1484784"/>
            <a:chExt cx="3082925" cy="432503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" r="12761" b="13708"/>
            <a:stretch/>
          </p:blipFill>
          <p:spPr>
            <a:xfrm>
              <a:off x="416495" y="1484784"/>
              <a:ext cx="3082925" cy="3081825"/>
            </a:xfrm>
            <a:prstGeom prst="rect">
              <a:avLst/>
            </a:prstGeom>
          </p:spPr>
        </p:pic>
        <p:pic>
          <p:nvPicPr>
            <p:cNvPr id="1026" name="Picture 2" descr="W:\презентация о фонде\слайды\элементы\квадрат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095" y="4137700"/>
              <a:ext cx="1672115" cy="167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5017" y="4676271"/>
              <a:ext cx="1555559" cy="695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9" b="1" dirty="0">
                  <a:solidFill>
                    <a:prstClr val="white"/>
                  </a:solidFill>
                  <a:ea typeface="Calibri" panose="020F0502020204030204" pitchFamily="34" charset="0"/>
                  <a:cs typeface="Times New Roman" pitchFamily="18" charset="0"/>
                </a:rPr>
                <a:t>Вагит Алекперов,</a:t>
              </a:r>
            </a:p>
            <a:p>
              <a:r>
                <a:rPr lang="ru-RU" sz="969" b="1" dirty="0">
                  <a:solidFill>
                    <a:prstClr val="white"/>
                  </a:solidFill>
                  <a:cs typeface="Times New Roman" pitchFamily="18" charset="0"/>
                </a:rPr>
                <a:t>Учредитель Фонда</a:t>
              </a:r>
            </a:p>
            <a:p>
              <a:r>
                <a:rPr lang="ru-RU" sz="969" b="1" dirty="0">
                  <a:solidFill>
                    <a:prstClr val="white"/>
                  </a:solidFill>
                  <a:cs typeface="Times New Roman" pitchFamily="18" charset="0"/>
                </a:rPr>
                <a:t>«Наше Будущее»</a:t>
              </a:r>
              <a:endParaRPr lang="ru-RU" sz="969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W:\презентация о фонде\GII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6" y="3744935"/>
            <a:ext cx="1219998" cy="96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4958" y="2350330"/>
            <a:ext cx="162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проводится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85 регионах РФ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Заявки принимаются в течение всего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180" y="2003992"/>
            <a:ext cx="94510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rgbClr val="006600"/>
                </a:solidFill>
              </a:rPr>
              <a:t>Участники</a:t>
            </a:r>
            <a:endParaRPr lang="ru-RU" sz="1108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2619" y="1690520"/>
            <a:ext cx="6689799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2619" y="1711732"/>
            <a:ext cx="0" cy="285137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05210" y="1733352"/>
            <a:ext cx="0" cy="285137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22498" y="2245495"/>
            <a:ext cx="4808" cy="193143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16809" y="1697895"/>
            <a:ext cx="0" cy="29897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" y="4518634"/>
            <a:ext cx="5044213" cy="23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03733" y="2344896"/>
            <a:ext cx="14989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 малого и  среднего бизнеса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Некоммерческие организации (НКО, благотворительные         фонды и др.)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Индивидуальные предприниматели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5598260" y="2018489"/>
            <a:ext cx="1643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6600"/>
                </a:solidFill>
                <a:latin typeface="+mn-lt"/>
              </a:rPr>
              <a:t>Требования к проектам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639201" y="2256056"/>
            <a:ext cx="2821231" cy="257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2308" tIns="32400" rIns="62308" bIns="324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Реализация на территории РФ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Направлен на решение или смягчение актуальной социальной проблемы территории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Инновационный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подход к решению социальной проблемы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Бизнес-модель (финансовая устойчивость)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Возможность применения 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технологий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других регионах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None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20% от бюджета проекта должны быть средствами заявителя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190536" y="2335813"/>
            <a:ext cx="1342" cy="2245315"/>
          </a:xfrm>
          <a:prstGeom prst="line">
            <a:avLst/>
          </a:prstGeom>
          <a:ln>
            <a:solidFill>
              <a:srgbClr val="3F8F7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90536" y="2335812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91877" y="2780928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85079" y="3284984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90534" y="3717032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90535" y="4176930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27831" y="2506349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133310" y="3240826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04453" y="2344896"/>
            <a:ext cx="0" cy="65798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04452" y="2490985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04452" y="3012624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1407" y="2003538"/>
            <a:ext cx="1643236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 smtClean="0">
                <a:solidFill>
                  <a:srgbClr val="006600"/>
                </a:solidFill>
              </a:rPr>
              <a:t>География</a:t>
            </a:r>
            <a:r>
              <a:rPr lang="en-US" sz="1108" b="1" dirty="0">
                <a:solidFill>
                  <a:srgbClr val="006600"/>
                </a:solidFill>
              </a:rPr>
              <a:t> </a:t>
            </a:r>
            <a:r>
              <a:rPr lang="ru-RU" sz="1108" b="1" dirty="0" smtClean="0">
                <a:solidFill>
                  <a:srgbClr val="006600"/>
                </a:solidFill>
              </a:rPr>
              <a:t>и </a:t>
            </a:r>
            <a:r>
              <a:rPr lang="ru-RU" sz="1108" b="1" dirty="0">
                <a:solidFill>
                  <a:srgbClr val="006600"/>
                </a:solidFill>
              </a:rPr>
              <a:t>сроки</a:t>
            </a:r>
            <a:endParaRPr lang="ru-RU" sz="1108" dirty="0"/>
          </a:p>
        </p:txBody>
      </p:sp>
      <p:sp>
        <p:nvSpPr>
          <p:cNvPr id="3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133310" y="4176930"/>
            <a:ext cx="255107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93173" y="4581128"/>
            <a:ext cx="448665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0" y="92656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Участники и Основные требования к проектам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433441" y="3627180"/>
            <a:ext cx="2248086" cy="8543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" name="Прямоугольник 12"/>
          <p:cNvSpPr/>
          <p:nvPr/>
        </p:nvSpPr>
        <p:spPr>
          <a:xfrm>
            <a:off x="619168" y="3824947"/>
            <a:ext cx="1876632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ЗАКЛЮЧЕНИЕ ДОГОВОРОВ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С ПОБЕДИТЕЛЯМИ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26502" y="2831453"/>
            <a:ext cx="269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Picture 10" descr="http://www.seo-progress.ru/img/userfiles/image/po_fakt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2460" y="3683353"/>
            <a:ext cx="1028408" cy="854370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1297" y="2420183"/>
            <a:ext cx="1560955" cy="816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23" name="Прямоугольник 22"/>
          <p:cNvSpPr/>
          <p:nvPr/>
        </p:nvSpPr>
        <p:spPr>
          <a:xfrm>
            <a:off x="421296" y="2510627"/>
            <a:ext cx="15609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ВХОДНАЯ</a:t>
            </a:r>
            <a:r>
              <a:rPr lang="en-US" altLang="ru-RU" sz="1100" b="1" dirty="0" smtClean="0">
                <a:solidFill>
                  <a:srgbClr val="006600"/>
                </a:solidFill>
              </a:rPr>
              <a:t> </a:t>
            </a:r>
            <a:r>
              <a:rPr lang="ru-RU" altLang="ru-RU" sz="1100" b="1" dirty="0" smtClean="0">
                <a:solidFill>
                  <a:srgbClr val="006600"/>
                </a:solidFill>
              </a:rPr>
              <a:t>ТЕХНИЧЕСКАЯ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ЭКСПЕРТИЗА ЗАЯВКИ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940152" y="1772816"/>
            <a:ext cx="2611187" cy="3850011"/>
          </a:xfrm>
          <a:prstGeom prst="wedgeRoundRectCallout">
            <a:avLst>
              <a:gd name="adj1" fmla="val -19803"/>
              <a:gd name="adj2" fmla="val 553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47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51515" y="2994276"/>
            <a:ext cx="2610266" cy="43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/>
              <a:t>действующему бизнесу, </a:t>
            </a:r>
          </a:p>
          <a:p>
            <a:pPr algn="ctr">
              <a:defRPr/>
            </a:pPr>
            <a:r>
              <a:rPr lang="ru-RU" sz="1108" dirty="0"/>
              <a:t>подающему проект во второй раз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1515" y="4910445"/>
            <a:ext cx="2599823" cy="43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 err="1"/>
              <a:t>стартап</a:t>
            </a:r>
            <a:r>
              <a:rPr lang="ru-RU" sz="1108" dirty="0"/>
              <a:t>-компаниям, ведущим деятельность менее 1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0152" y="2529478"/>
            <a:ext cx="2621628" cy="433324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до 10 000 000 рублей </a:t>
            </a:r>
          </a:p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на срок до 7 лет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51516" y="3940450"/>
            <a:ext cx="2599824" cy="43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/>
              <a:t>действующему бизнесу, </a:t>
            </a:r>
          </a:p>
          <a:p>
            <a:pPr algn="ctr">
              <a:defRPr/>
            </a:pPr>
            <a:r>
              <a:rPr lang="ru-RU" sz="1108" dirty="0"/>
              <a:t>подающему проект в первый раз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0152" y="4430257"/>
            <a:ext cx="2621628" cy="433324"/>
          </a:xfrm>
          <a:prstGeom prst="rect">
            <a:avLst/>
          </a:prstGeom>
          <a:solidFill>
            <a:srgbClr val="00A2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до 500 000 рублей </a:t>
            </a:r>
          </a:p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на срок до 5 лет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0152" y="3474464"/>
            <a:ext cx="2621628" cy="433324"/>
          </a:xfrm>
          <a:prstGeom prst="rect">
            <a:avLst/>
          </a:prstGeom>
          <a:solidFill>
            <a:srgbClr val="0086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до 5 000 000 рублей </a:t>
            </a:r>
          </a:p>
          <a:p>
            <a:pPr algn="ctr">
              <a:defRPr/>
            </a:pPr>
            <a:r>
              <a:rPr lang="ru-RU" sz="1108" dirty="0">
                <a:solidFill>
                  <a:schemeClr val="bg1"/>
                </a:solidFill>
              </a:rPr>
              <a:t>на срок до 5 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1957889"/>
            <a:ext cx="261118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9" b="1" cap="all" dirty="0">
                <a:solidFill>
                  <a:srgbClr val="1D4336"/>
                </a:solidFill>
              </a:rPr>
              <a:t>Условия финансирования в виде беспроцентных займов</a:t>
            </a:r>
            <a:endParaRPr lang="ru-RU" sz="969" b="1" dirty="0">
              <a:solidFill>
                <a:srgbClr val="1D4336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92081" y="2420183"/>
            <a:ext cx="1196441" cy="816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35" name="Прямоугольник 34"/>
          <p:cNvSpPr/>
          <p:nvPr/>
        </p:nvSpPr>
        <p:spPr>
          <a:xfrm>
            <a:off x="2386807" y="2456023"/>
            <a:ext cx="1213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РАССМОТРЕНИЕ ПРОЕКТОВ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КОНКУРСНЫМ КОМИТЕТОМ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09714" y="2415860"/>
            <a:ext cx="1196441" cy="821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37" name="Прямоугольник 36"/>
          <p:cNvSpPr/>
          <p:nvPr/>
        </p:nvSpPr>
        <p:spPr>
          <a:xfrm>
            <a:off x="4017256" y="2463024"/>
            <a:ext cx="1188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ПОДГОТОВКА УЧАСТНИКАМИ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БИЗНЕС-ПЛАНОВ 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006815" y="3591099"/>
            <a:ext cx="1199340" cy="8075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39" name="Прямоугольник 38"/>
          <p:cNvSpPr/>
          <p:nvPr/>
        </p:nvSpPr>
        <p:spPr>
          <a:xfrm>
            <a:off x="4022476" y="3721853"/>
            <a:ext cx="1188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ЭКСПЕРТИЗА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БИЗНЕС-ПЛАНОВ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35895" y="4845506"/>
            <a:ext cx="1570260" cy="955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41" name="Прямоугольник 40"/>
          <p:cNvSpPr/>
          <p:nvPr/>
        </p:nvSpPr>
        <p:spPr>
          <a:xfrm>
            <a:off x="3635896" y="4936243"/>
            <a:ext cx="1570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ПОСЕЩЕНИЕ УЧАСТНИКОВ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ПРЕДСТАВИТЕЛЯМИ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ФОНДА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90103" y="4847323"/>
            <a:ext cx="1800198" cy="953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7"/>
          </a:p>
        </p:txBody>
      </p:sp>
      <p:sp>
        <p:nvSpPr>
          <p:cNvPr id="43" name="Прямоугольник 42"/>
          <p:cNvSpPr/>
          <p:nvPr/>
        </p:nvSpPr>
        <p:spPr>
          <a:xfrm>
            <a:off x="1190102" y="4939439"/>
            <a:ext cx="1800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РАССМОТРЕНИЕ</a:t>
            </a:r>
            <a:endParaRPr lang="en-US" altLang="ru-RU" sz="1100" b="1" dirty="0" smtClean="0">
              <a:solidFill>
                <a:srgbClr val="006600"/>
              </a:solidFill>
            </a:endParaRP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ПРОЕКТОВ-ФИНАЛИСТОВ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ПОПЕЧИТЕЛЬСКИМ </a:t>
            </a:r>
          </a:p>
          <a:p>
            <a:pPr algn="ctr"/>
            <a:r>
              <a:rPr lang="ru-RU" altLang="ru-RU" sz="1100" b="1" dirty="0" smtClean="0">
                <a:solidFill>
                  <a:srgbClr val="006600"/>
                </a:solidFill>
              </a:rPr>
              <a:t>СОВЕТОМ ФОНДА</a:t>
            </a:r>
            <a:endParaRPr lang="ru-RU" altLang="ru-RU" sz="1100" b="1" dirty="0">
              <a:solidFill>
                <a:srgbClr val="0066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07311" y="5914530"/>
            <a:ext cx="2076868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47" dirty="0"/>
              <a:t>Подробные условия: </a:t>
            </a:r>
            <a:r>
              <a:rPr lang="en-US" sz="1247" u="sng" dirty="0">
                <a:solidFill>
                  <a:schemeClr val="tx2"/>
                </a:solidFill>
              </a:rPr>
              <a:t>http://konkurs.nb-fund.ru/</a:t>
            </a:r>
          </a:p>
        </p:txBody>
      </p:sp>
      <p:sp>
        <p:nvSpPr>
          <p:cNvPr id="4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1112" y="6492878"/>
            <a:ext cx="38430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635895" y="2831453"/>
            <a:ext cx="269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606485" y="3255485"/>
            <a:ext cx="0" cy="2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606485" y="4467421"/>
            <a:ext cx="0" cy="27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170022" y="5343769"/>
            <a:ext cx="296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0" y="939151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Этапы проведения и условия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1296" y="1851576"/>
            <a:ext cx="4784859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9" b="1" cap="all" dirty="0" smtClean="0">
                <a:solidFill>
                  <a:srgbClr val="1D4336"/>
                </a:solidFill>
              </a:rPr>
              <a:t>Этапы проведения</a:t>
            </a:r>
            <a:endParaRPr lang="ru-RU" sz="969" b="1" dirty="0">
              <a:solidFill>
                <a:srgbClr val="1D4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3133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2017 году в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рамках Конкурса было получено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367 заявок  с проектами из 66 регионов России.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Победителями Конкурса стали 27 проектов из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региона, получившие финансовую поддержку в форме беспроцентных займов: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«Возрождение ясельных групп "Дорога в жизнь"» (Пермский край, г. Пермь), сумма финансирования - 2 000 000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«Центр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иппотерапии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верховой езды "Конная усадьба"» (Удмуртская республика, г. Ижевск), сумма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финансирования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«Движение без границ» (Калининградская область, г. Калининград), сумма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финансирования –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«Центр детского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аквафитнеса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"Рыбка"» (Республика Хакасия, г. Абакан), сумма финансирования 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«Студия раннего плавания "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Аквабэби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"» (Тульская область, г. Тула), сумма финансирования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«Развитие сети семейных образовательных центров "Жираф" с детскими конструкторскими площадками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Нижегородская область, г. Нижний Новгород), сумма финансирования - 2 500 000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«Возрождение традиций производства старорусских напитков, произведенных по монастырским рецептам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Московская область, г. Сергиев Посад), сумма финансирования - 5 000 000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«Соляная пещера» (Архангельская область, г. Северодвинск), сумма финансирования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«Детский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акваклуб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Осьминожки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"» (Белгородская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г.Губкин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- 500 000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58266" indent="-158266">
              <a:buFont typeface="+mj-lt"/>
              <a:buAutoNum type="arabicPeriod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8266" indent="-158266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Проект «Расширение производственных мощностей с созданием рабочих мест для людей с ограниченными возможностями» (Тульская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г.Узловая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 -  2 500 000 рублей.	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Итоги за 2017 год (</a:t>
            </a:r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1/3)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99445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398" indent="-237398">
              <a:buFont typeface="+mj-lt"/>
              <a:buAutoNum type="arabicPeriod" startAt="11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«Учебно-производственная сувенирная полиграфическая мастерская» (Брянская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г.Брянск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-1 800 000 рублей.</a:t>
            </a:r>
          </a:p>
          <a:p>
            <a:pPr marL="237398" indent="-237398">
              <a:buFont typeface="+mj-lt"/>
              <a:buAutoNum type="arabicPeriod" startAt="11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1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Проект «Создание круглогодичного плавательного бассейна» (Ростовская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г.Новочеркасск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- 1 100 000 рублей.</a:t>
            </a: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«Создание реабилитационного отделения в пансионате для пожилых людей и людей с ограниченными возможностями "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Пурхма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"» (Нижегородская область, г. Володарск),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«Здоровье юных красноярцев» (Красноярский край, г. Красноярск),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«Воронежский музей "Петровские корабли"» (Воронежская область, г. Воронеж),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«Производство ортопедической обуви для здоровья детей и взрослых» (Орловская область, г. Орёл), сумма финансирования–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«Футбольный Клуб "Фаворит Выборг"» (Ленинградская область, г. Выборг),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«Производство линейки инновационных средств реабилитации для детей-инвалидов "Я Могу!"» (Свердловская область, г. Екатеринбург), сумма финансирования – 5 000 000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«Создание центра оперативной медицины» (Ярославская область, г. Ярославль), сумма финансирования – 4 000 000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рублей.</a:t>
            </a:r>
          </a:p>
          <a:p>
            <a:pPr marL="237398" indent="-237398">
              <a:buFont typeface="+mj-lt"/>
              <a:buAutoNum type="arabicPeriod" startAt="13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«Многофункциональный производственно-туристический центр "Конаковский фаянс"» (Тверская область,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г.Конаково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– 10 000 000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7398" indent="-237398">
              <a:buFont typeface="+mj-lt"/>
              <a:buAutoNum type="arabicPeriod" startAt="13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школа робототехники и программирования ROBOSCHOOL.RU» (Иркутская область, г. Иркутск), сумма финансирования – 3 300 000 рублей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Итоги за 2017 год </a:t>
            </a:r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(2/3)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«Электрическая приставка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UNAwheel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инвалидного кресла» (г. Москва),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«Клуб робототехники для детей и подростков от 5 до 16 лет» (Краснодарский край, г. Абинск),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«Развитие информационно-прокатного центра технических средств реабилитации» (Пермский край, г. Пермь), сумма финансирования – 800 000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«Лавка Добра» (Алтайский край,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г.Барнаул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«Разработка и внедрение мер по профилактике респираторных заболеваний и оздоровлению детей Арктической зоны на базе Семейного Оздоровительного Центра "Радость"» (Архангельская область, г. Архангельск), сумма финансирования – 500 000 рублей.</a:t>
            </a:r>
          </a:p>
          <a:p>
            <a:pPr marL="228600" indent="-228600">
              <a:buAutoNum type="arabicPeriod" startAt="22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AutoNum type="arabicPeriod" startAt="22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«Частный детский сад "Чудо-остров"» (Астраханская область, г. Астрахань), сумма финансирования – 480 000 рублей.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Итоги за 2017 год </a:t>
            </a:r>
            <a:r>
              <a:rPr lang="ru-RU" sz="1400" b="1" cap="all" dirty="0" smtClean="0">
                <a:solidFill>
                  <a:schemeClr val="bg1">
                    <a:lumMod val="50000"/>
                  </a:schemeClr>
                </a:solidFill>
              </a:rPr>
              <a:t>(3/3)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750421" y="1592878"/>
            <a:ext cx="1890691" cy="1575007"/>
            <a:chOff x="6909179" y="1655937"/>
            <a:chExt cx="1886198" cy="157126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004253" y="1655937"/>
              <a:ext cx="1791124" cy="1571266"/>
              <a:chOff x="6389326" y="1635255"/>
              <a:chExt cx="1791124" cy="1571266"/>
            </a:xfrm>
          </p:grpSpPr>
          <p:pic>
            <p:nvPicPr>
              <p:cNvPr id="45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9184" y="1635255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389326" y="1676487"/>
                <a:ext cx="1229855" cy="276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rgbClr val="92D050"/>
                    </a:solidFill>
                  </a:rPr>
                  <a:t>в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004254" y="1966771"/>
                <a:ext cx="958947" cy="706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52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6942324" y="2511827"/>
                <a:ext cx="795119" cy="276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kern="0" dirty="0">
                    <a:solidFill>
                      <a:prstClr val="white"/>
                    </a:solidFill>
                  </a:rPr>
                  <a:t>регионах</a:t>
                </a: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3" name="Picture 5" descr="W:\презентация о фонде\слайды\элементы\2\мест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179" y="2167441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333107" y="1565677"/>
            <a:ext cx="1769834" cy="1575007"/>
            <a:chOff x="769189" y="1817687"/>
            <a:chExt cx="1765630" cy="157126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63553" y="1817687"/>
              <a:ext cx="1571266" cy="1571266"/>
              <a:chOff x="1366944" y="1641710"/>
              <a:chExt cx="1571266" cy="1571266"/>
            </a:xfrm>
          </p:grpSpPr>
          <p:pic>
            <p:nvPicPr>
              <p:cNvPr id="2050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944" y="1641710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457609" y="2521446"/>
                <a:ext cx="1362534" cy="46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</a:rPr>
                  <a:t>лет</a:t>
                </a:r>
              </a:p>
              <a:p>
                <a:pPr algn="ctr">
                  <a:defRPr/>
                </a:pPr>
                <a:r>
                  <a:rPr lang="ru-RU" sz="1200" b="1" kern="0" dirty="0">
                    <a:solidFill>
                      <a:prstClr val="white"/>
                    </a:solidFill>
                  </a:rPr>
                  <a:t>работы</a:t>
                </a:r>
                <a:endParaRPr lang="ru-RU" sz="12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29273" y="1641710"/>
                <a:ext cx="472534" cy="27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200" b="1" kern="0" dirty="0">
                    <a:solidFill>
                      <a:srgbClr val="92D050"/>
                    </a:solidFill>
                  </a:rPr>
                  <a:t>за</a:t>
                </a: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786856" y="1980263"/>
                <a:ext cx="702367" cy="70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10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4" name="Picture 6" descr="W:\презентация о фонде\слайды\элементы\2\час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89" y="2314389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2367820" y="1592878"/>
            <a:ext cx="1929582" cy="1575007"/>
            <a:chOff x="2799068" y="1844824"/>
            <a:chExt cx="1924998" cy="157126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152800" y="1844824"/>
              <a:ext cx="1571266" cy="1571266"/>
              <a:chOff x="3080792" y="1655937"/>
              <a:chExt cx="1571266" cy="1571266"/>
            </a:xfrm>
          </p:grpSpPr>
          <p:pic>
            <p:nvPicPr>
              <p:cNvPr id="24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0792" y="1655937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219089" y="1697169"/>
                <a:ext cx="1229854" cy="276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b="1" kern="0" dirty="0">
                    <a:solidFill>
                      <a:srgbClr val="92D050"/>
                    </a:solidFill>
                  </a:rPr>
                  <a:t>поддержано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35484" y="2053297"/>
                <a:ext cx="961435" cy="70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197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393192" y="2617168"/>
                <a:ext cx="801516" cy="276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kern="0" dirty="0">
                    <a:solidFill>
                      <a:prstClr val="white"/>
                    </a:solidFill>
                  </a:rPr>
                  <a:t>проектов</a:t>
                </a: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55" name="Picture 7" descr="W:\презентация о фонде\слайды\элементы\2\галк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68" y="2342075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4382522" y="1592878"/>
            <a:ext cx="2118359" cy="1586996"/>
            <a:chOff x="4808984" y="1844824"/>
            <a:chExt cx="2113325" cy="15832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266126" y="1844824"/>
              <a:ext cx="1656183" cy="1583227"/>
              <a:chOff x="5037192" y="1655937"/>
              <a:chExt cx="1656183" cy="1583227"/>
            </a:xfrm>
          </p:grpSpPr>
          <p:pic>
            <p:nvPicPr>
              <p:cNvPr id="25" name="Picture 2" descr="W:\презентация о фонде\слайды\элементы\квадрат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016" y="1655937"/>
                <a:ext cx="1571266" cy="157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5037192" y="1696583"/>
                <a:ext cx="1656183" cy="1099791"/>
                <a:chOff x="4677152" y="1669446"/>
                <a:chExt cx="1656183" cy="109979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4677152" y="1669446"/>
                  <a:ext cx="1656183" cy="429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одобрено </a:t>
                  </a: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займов</a:t>
                  </a:r>
                </a:p>
                <a:p>
                  <a:pPr algn="ctr">
                    <a:defRPr/>
                  </a:pP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на </a:t>
                  </a: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сумму</a:t>
                  </a: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5046143" y="2492896"/>
                  <a:ext cx="969432" cy="276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200" b="1" kern="0" dirty="0">
                      <a:solidFill>
                        <a:prstClr val="white"/>
                      </a:solidFill>
                    </a:rPr>
                    <a:t>млн рублей</a:t>
                  </a:r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5351009" y="2840004"/>
                <a:ext cx="1079776" cy="39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000" kern="0" dirty="0">
                    <a:solidFill>
                      <a:prstClr val="white"/>
                    </a:solidFill>
                  </a:rPr>
                  <a:t>(беспроцентные</a:t>
                </a:r>
              </a:p>
              <a:p>
                <a:pPr algn="ctr">
                  <a:defRPr/>
                </a:pPr>
                <a:r>
                  <a:rPr lang="ru-RU" sz="1000" kern="0" dirty="0">
                    <a:solidFill>
                      <a:prstClr val="white"/>
                    </a:solidFill>
                  </a:rPr>
                  <a:t>целевые займы)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204420" y="1990400"/>
                <a:ext cx="1353239" cy="70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kern="0" dirty="0">
                    <a:solidFill>
                      <a:prstClr val="white"/>
                    </a:solidFill>
                  </a:rPr>
                  <a:t>483,9</a:t>
                </a:r>
                <a:endParaRPr lang="ru-RU" sz="40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61" name="Picture 13" descr="W:\презентация о фонде\слайды\элементы\2\coins.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984" y="2275873"/>
              <a:ext cx="685644" cy="78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2" y="3769999"/>
            <a:ext cx="1175139" cy="177045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7855"/>
          <a:stretch/>
        </p:blipFill>
        <p:spPr>
          <a:xfrm>
            <a:off x="1812185" y="3770978"/>
            <a:ext cx="1800008" cy="17752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6"/>
          <a:stretch/>
        </p:blipFill>
        <p:spPr>
          <a:xfrm>
            <a:off x="3692877" y="3770000"/>
            <a:ext cx="2226175" cy="177045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36" y="3770000"/>
            <a:ext cx="2655681" cy="177045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ВСЕРОССИЙСКИЙ КОНКУРС ПРОЕКТОВ «СОЦИАЛЬНЫЙ ПРЕДПРИНИМАТЕЛЬ»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939150"/>
            <a:ext cx="913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cap="all" dirty="0">
                <a:solidFill>
                  <a:schemeClr val="bg1">
                    <a:lumMod val="50000"/>
                  </a:schemeClr>
                </a:solidFill>
              </a:rPr>
              <a:t>Результаты за 10 лет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W:\презентация о фонде\слайды\элементы\квадра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3602427" cy="15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0265" y="1734158"/>
            <a:ext cx="3285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Финансирование проектов, находящихся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на стадии «расширение», в форме прямых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инвестиций (выкупа доли в компании).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Участники Конкурса – действующие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не менее 1 года коммерческие организации.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3" y="3310506"/>
            <a:ext cx="80249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225" indent="-177257">
              <a:buFont typeface="Wingdings 3"/>
              <a:buChar char=""/>
              <a:defRPr/>
            </a:pPr>
            <a:r>
              <a:rPr lang="ru-RU" sz="1100" b="1" dirty="0">
                <a:solidFill>
                  <a:srgbClr val="FF0066"/>
                </a:solidFill>
              </a:rPr>
              <a:t>География: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конкурс проводится на всей территории России 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85 субъектах Российской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Федерации.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r>
              <a:rPr lang="ru-RU" sz="1100" b="1" dirty="0">
                <a:solidFill>
                  <a:srgbClr val="FF0066"/>
                </a:solidFill>
              </a:rPr>
              <a:t>Сроки проведения</a:t>
            </a:r>
            <a:r>
              <a:rPr lang="ru-RU" sz="1100" dirty="0">
                <a:solidFill>
                  <a:srgbClr val="FF0066"/>
                </a:solidFill>
              </a:rPr>
              <a:t>: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заявки принимаются в течение всего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года.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75968"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r>
              <a:rPr lang="ru-RU" sz="1100" b="1" dirty="0">
                <a:solidFill>
                  <a:srgbClr val="FF0066"/>
                </a:solidFill>
              </a:rPr>
              <a:t>Участники </a:t>
            </a:r>
            <a:r>
              <a:rPr lang="ru-RU" sz="1100" b="1" dirty="0" smtClean="0">
                <a:solidFill>
                  <a:srgbClr val="FF0066"/>
                </a:solidFill>
              </a:rPr>
              <a:t>Конкурса </a:t>
            </a:r>
            <a:r>
              <a:rPr lang="x-none" sz="1100" dirty="0" smtClean="0">
                <a:solidFill>
                  <a:schemeClr val="bg2">
                    <a:lumMod val="25000"/>
                  </a:schemeClr>
                </a:solidFill>
              </a:rPr>
              <a:t>коммерческие </a:t>
            </a:r>
            <a:r>
              <a:rPr lang="x-none" sz="1100" dirty="0">
                <a:solidFill>
                  <a:schemeClr val="bg2">
                    <a:lumMod val="25000"/>
                  </a:schemeClr>
                </a:solidFill>
              </a:rPr>
              <a:t>организации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, зарегистрированные в форме: 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53225" indent="-177257">
              <a:buFont typeface="Wingdings 3"/>
              <a:buChar char=""/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 marL="424368" lvl="1" indent="-171450">
              <a:spcAft>
                <a:spcPts val="416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- общества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с ограниченной ответственностью (ООО),</a:t>
            </a:r>
          </a:p>
          <a:p>
            <a:pPr marL="424368" lvl="1" indent="-171450">
              <a:spcAft>
                <a:spcPts val="416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- акционерного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общества (АО),</a:t>
            </a:r>
          </a:p>
          <a:p>
            <a:pPr marL="424368" lvl="1" indent="-171450">
              <a:spcAft>
                <a:spcPts val="416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- публичного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акционерного общества (ПАО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</a:p>
          <a:p>
            <a:pPr marL="252918" lvl="1">
              <a:spcAft>
                <a:spcPts val="416"/>
              </a:spcAft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относящиеся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x-none" sz="1100" dirty="0">
                <a:solidFill>
                  <a:schemeClr val="bg2">
                    <a:lumMod val="25000"/>
                  </a:schemeClr>
                </a:solidFill>
              </a:rPr>
              <a:t> субъект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</a:rPr>
              <a:t>ам</a:t>
            </a:r>
            <a:r>
              <a:rPr lang="x-none" sz="1100" dirty="0">
                <a:solidFill>
                  <a:schemeClr val="bg2">
                    <a:lumMod val="25000"/>
                  </a:schemeClr>
                </a:solidFill>
              </a:rPr>
              <a:t> малого и среднего предпринимательства,  зарегистрированные и осуществляющие свою деятельность на территории </a:t>
            </a:r>
            <a:r>
              <a:rPr lang="x-none" sz="1100" dirty="0" smtClean="0">
                <a:solidFill>
                  <a:schemeClr val="bg2">
                    <a:lumMod val="25000"/>
                  </a:schemeClr>
                </a:solidFill>
              </a:rPr>
              <a:t>России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52918" lvl="1">
              <a:spcAft>
                <a:spcPts val="416"/>
              </a:spcAft>
              <a:defRPr/>
            </a:pP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52918" lvl="1">
              <a:spcAft>
                <a:spcPts val="416"/>
              </a:spcAft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75968">
              <a:defRPr/>
            </a:pPr>
            <a:r>
              <a:rPr lang="ru-RU" altLang="ru-RU" sz="1100" dirty="0" smtClean="0">
                <a:solidFill>
                  <a:schemeClr val="bg2">
                    <a:lumMod val="25000"/>
                  </a:schemeClr>
                </a:solidFill>
              </a:rPr>
              <a:t>ПОДРОБНЫЕ УСЛОВИЯ: </a:t>
            </a:r>
            <a:r>
              <a:rPr lang="ru-RU" sz="1100" u="sng" dirty="0" smtClean="0">
                <a:hlinkClick r:id="rId4"/>
              </a:rPr>
              <a:t>HTTP://INVESTSP.NB-FUND.RU/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033" y="3779167"/>
            <a:ext cx="491316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9" b="1" kern="0" dirty="0">
                <a:solidFill>
                  <a:prstClr val="white"/>
                </a:solidFill>
              </a:rPr>
              <a:t>до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189045" y="1480359"/>
            <a:ext cx="1731772" cy="1545276"/>
            <a:chOff x="4266791" y="1678307"/>
            <a:chExt cx="1804831" cy="161046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266791" y="1678307"/>
              <a:ext cx="1804831" cy="1610468"/>
              <a:chOff x="769189" y="1817687"/>
              <a:chExt cx="1804831" cy="1610468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963552" y="1817687"/>
                <a:ext cx="1610468" cy="1610468"/>
                <a:chOff x="1366943" y="1641710"/>
                <a:chExt cx="1610468" cy="1610468"/>
              </a:xfrm>
            </p:grpSpPr>
            <p:pic>
              <p:nvPicPr>
                <p:cNvPr id="21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943" y="1641710"/>
                  <a:ext cx="1610468" cy="1610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1930935" y="2648943"/>
                  <a:ext cx="709679" cy="28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prstClr val="white"/>
                      </a:solidFill>
                    </a:rPr>
                    <a:t> </a:t>
                  </a:r>
                  <a:r>
                    <a:rPr lang="ru-RU" sz="1200" b="1" kern="0" dirty="0">
                      <a:solidFill>
                        <a:prstClr val="white"/>
                      </a:solidFill>
                    </a:rPr>
                    <a:t>лет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366944" y="1641710"/>
                  <a:ext cx="1571266" cy="449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срок участия </a:t>
                  </a: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Фонда</a:t>
                  </a:r>
                </a:p>
                <a:p>
                  <a:pPr algn="ctr">
                    <a:defRPr/>
                  </a:pPr>
                  <a:r>
                    <a:rPr lang="ru-RU" sz="1100" b="1" kern="0" dirty="0" smtClean="0">
                      <a:solidFill>
                        <a:srgbClr val="92D050"/>
                      </a:solidFill>
                    </a:rPr>
                    <a:t>в </a:t>
                  </a:r>
                  <a:r>
                    <a:rPr lang="ru-RU" sz="1100" b="1" kern="0" dirty="0">
                      <a:solidFill>
                        <a:srgbClr val="92D050"/>
                      </a:solidFill>
                    </a:rPr>
                    <a:t>проекте</a:t>
                  </a: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86678" y="2052998"/>
                  <a:ext cx="733740" cy="737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b="1" kern="0" dirty="0">
                      <a:solidFill>
                        <a:prstClr val="white"/>
                      </a:solidFill>
                    </a:rPr>
                    <a:t>10</a:t>
                  </a:r>
                  <a:endParaRPr lang="ru-RU" sz="40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9" name="Picture 6" descr="W:\презентация о фонде\слайды\элементы\2\часы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189" y="2314389"/>
                <a:ext cx="648072" cy="648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769085" y="2392753"/>
              <a:ext cx="709679" cy="2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prstClr val="white"/>
                  </a:solidFill>
                </a:rPr>
                <a:t>до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15025" y="1483517"/>
            <a:ext cx="2477431" cy="1542118"/>
            <a:chOff x="6393160" y="1623723"/>
            <a:chExt cx="2552537" cy="158887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93160" y="1623723"/>
              <a:ext cx="2552537" cy="1588870"/>
              <a:chOff x="4808984" y="1778446"/>
              <a:chExt cx="2552537" cy="158887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5354573" y="1778446"/>
                <a:ext cx="2006948" cy="1588870"/>
                <a:chOff x="5125639" y="1589559"/>
                <a:chExt cx="2006948" cy="1588870"/>
              </a:xfrm>
            </p:grpSpPr>
            <p:pic>
              <p:nvPicPr>
                <p:cNvPr id="31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5639" y="1607163"/>
                  <a:ext cx="2006948" cy="1571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2" name="Группа 31"/>
                <p:cNvGrpSpPr/>
                <p:nvPr/>
              </p:nvGrpSpPr>
              <p:grpSpPr>
                <a:xfrm>
                  <a:off x="5230664" y="1589559"/>
                  <a:ext cx="1757064" cy="1298665"/>
                  <a:chOff x="4870624" y="1562422"/>
                  <a:chExt cx="1757064" cy="1298665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870624" y="1562422"/>
                    <a:ext cx="1757064" cy="4439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100" b="1" kern="0" dirty="0">
                        <a:solidFill>
                          <a:srgbClr val="92D050"/>
                        </a:solidFill>
                      </a:rPr>
                      <a:t>объем инвестиций</a:t>
                    </a:r>
                  </a:p>
                  <a:p>
                    <a:pPr algn="ctr">
                      <a:defRPr/>
                    </a:pPr>
                    <a:r>
                      <a:rPr lang="ru-RU" sz="1100" b="1" kern="0" dirty="0">
                        <a:solidFill>
                          <a:srgbClr val="92D050"/>
                        </a:solidFill>
                      </a:rPr>
                      <a:t>в один проект</a:t>
                    </a:r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5333066" y="2575690"/>
                    <a:ext cx="1001200" cy="2853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kern="0" dirty="0">
                        <a:solidFill>
                          <a:prstClr val="white"/>
                        </a:solidFill>
                      </a:rPr>
                      <a:t>млн рублей</a:t>
                    </a:r>
                  </a:p>
                </p:txBody>
              </p:sp>
            </p:grpSp>
            <p:sp>
              <p:nvSpPr>
                <p:cNvPr id="33" name="Прямоугольник 32"/>
                <p:cNvSpPr/>
                <p:nvPr/>
              </p:nvSpPr>
              <p:spPr>
                <a:xfrm>
                  <a:off x="5534303" y="2014832"/>
                  <a:ext cx="1498331" cy="729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>
                      <a:solidFill>
                        <a:prstClr val="white"/>
                      </a:solidFill>
                    </a:rPr>
                    <a:t>10  </a:t>
                  </a:r>
                  <a:r>
                    <a:rPr lang="ru-RU" sz="4000" b="1" kern="0" dirty="0" smtClean="0">
                      <a:solidFill>
                        <a:prstClr val="white"/>
                      </a:solidFill>
                    </a:rPr>
                    <a:t>50</a:t>
                  </a:r>
                  <a:endParaRPr lang="ru-RU" sz="40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0" name="Picture 13" descr="W:\презентация о фонде\слайды\элементы\2\coins.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984" y="2275873"/>
                <a:ext cx="685644" cy="780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Прямоугольник 26"/>
            <p:cNvSpPr/>
            <p:nvPr/>
          </p:nvSpPr>
          <p:spPr>
            <a:xfrm>
              <a:off x="7140221" y="2422270"/>
              <a:ext cx="337257" cy="285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prstClr val="white"/>
                  </a:solidFill>
                </a:rPr>
                <a:t>от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904890" y="2400246"/>
              <a:ext cx="368637" cy="285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prstClr val="white"/>
                  </a:solidFill>
                </a:rPr>
                <a:t>до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275102" y="355097"/>
            <a:ext cx="6860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400" b="1" cap="all" dirty="0">
                <a:solidFill>
                  <a:prstClr val="white"/>
                </a:solidFill>
              </a:rPr>
              <a:t>КОНКУРС прямые инвестиции в социальное предпринимательство</a:t>
            </a:r>
            <a:endParaRPr lang="ru-RU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700</Words>
  <Application>Microsoft Office PowerPoint</Application>
  <PresentationFormat>Экран (4:3)</PresentationFormat>
  <Paragraphs>226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KudriavcevaNA</cp:lastModifiedBy>
  <cp:revision>246</cp:revision>
  <cp:lastPrinted>2016-10-26T12:36:59Z</cp:lastPrinted>
  <dcterms:created xsi:type="dcterms:W3CDTF">2015-05-29T07:10:53Z</dcterms:created>
  <dcterms:modified xsi:type="dcterms:W3CDTF">2018-01-23T07:17:55Z</dcterms:modified>
</cp:coreProperties>
</file>